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0" r:id="rId1"/>
  </p:sldMasterIdLst>
  <p:notesMasterIdLst>
    <p:notesMasterId r:id="rId19"/>
  </p:notesMasterIdLst>
  <p:sldIdLst>
    <p:sldId id="256" r:id="rId2"/>
    <p:sldId id="323" r:id="rId3"/>
    <p:sldId id="321" r:id="rId4"/>
    <p:sldId id="322" r:id="rId5"/>
    <p:sldId id="324" r:id="rId6"/>
    <p:sldId id="325" r:id="rId7"/>
    <p:sldId id="326" r:id="rId8"/>
    <p:sldId id="327" r:id="rId9"/>
    <p:sldId id="257" r:id="rId10"/>
    <p:sldId id="328" r:id="rId11"/>
    <p:sldId id="329" r:id="rId12"/>
    <p:sldId id="271" r:id="rId13"/>
    <p:sldId id="330" r:id="rId14"/>
    <p:sldId id="287" r:id="rId15"/>
    <p:sldId id="331" r:id="rId16"/>
    <p:sldId id="332" r:id="rId17"/>
    <p:sldId id="31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C535A-83C1-458F-A292-7740FAEED347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E8B5B-DD7A-4DB8-926C-24AC9DB6AC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8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DBF9B28-63BC-4973-9108-1D3139D51172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89B-8DB5-43AC-83FF-7D098732B4E0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5D23-35D8-4465-9846-3B534BFCD9E3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B052-34F0-41F3-BC28-35BB4CE36A97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AB27-7D14-45DC-B401-351B739857D4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2F19-C370-49AC-B544-4AF162B93EF8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F09-53EA-41AE-B7AE-ADE19D7D7478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0896-96D9-4735-8E73-5DCB0BB2468E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67B4-2731-44A0-996E-1245F5093331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75EC7C9-7A5B-40FA-BEA1-740A1A26BB2D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4BE984-85F3-4A4A-9D54-CE10FEFDDC11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FF2E5A3-E0C5-4F36-9382-4418C32FE6A6}" type="datetime1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06896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Критерії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оцінювання якості освітньої програми 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Users\Ирина\Desktop\картинки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2016224" cy="168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7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955234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Критерій 1.</a:t>
            </a:r>
            <a:r>
              <a:rPr lang="uk-UA" sz="2800" dirty="0" smtClean="0"/>
              <a:t> Проектування та цілі освітньої програми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38782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Підкритерій</a:t>
            </a:r>
            <a:r>
              <a:rPr lang="uk-UA" b="1" dirty="0" smtClean="0"/>
              <a:t> 1.3. </a:t>
            </a:r>
            <a:r>
              <a:rPr lang="uk-UA" dirty="0" smtClean="0"/>
              <a:t>Цілі ОП та програмні РН визначаються з урахуванням тенденцій розвитку спеціальності, ринку праці, галузевого та регіонального контексту, а також досвіду аналогічних вітчизняних та іноземних освітніх програм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b="1" dirty="0" smtClean="0"/>
              <a:t>Підкритерій</a:t>
            </a:r>
            <a:r>
              <a:rPr lang="uk-UA" b="1" dirty="0" smtClean="0"/>
              <a:t> 1.4. </a:t>
            </a:r>
            <a:r>
              <a:rPr lang="uk-UA" dirty="0" smtClean="0"/>
              <a:t>Освітня програма дає можливість досягти результатів навчання, визначених стандартом вищої освіти за відповідною спеціальністю та рівнем вищої освіти (за наявності).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4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66720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</a:rPr>
              <a:t>Недоліки</a:t>
            </a:r>
            <a:r>
              <a:rPr lang="ru-RU" sz="32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89654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певні програмні РН забезпечуються суто за рахунок дисциплін вільного вибору студента</a:t>
            </a:r>
          </a:p>
          <a:p>
            <a:pPr algn="just"/>
            <a:r>
              <a:rPr lang="uk-UA" dirty="0" smtClean="0"/>
              <a:t>відсутність належного пояснення щодо значної кількості освітніх компонентів, які за своїм змістом не мають або мають сумнівний зв’язок з визначеною спеціальністю, </a:t>
            </a:r>
          </a:p>
          <a:p>
            <a:pPr algn="just"/>
            <a:r>
              <a:rPr lang="ru-RU" dirty="0"/>
              <a:t>здобувачі</a:t>
            </a:r>
            <a:r>
              <a:rPr lang="ru-RU" dirty="0"/>
              <a:t> </a:t>
            </a:r>
            <a:r>
              <a:rPr lang="ru-RU" dirty="0"/>
              <a:t>вищої</a:t>
            </a:r>
            <a:r>
              <a:rPr lang="ru-RU" dirty="0"/>
              <a:t> </a:t>
            </a:r>
            <a:r>
              <a:rPr lang="ru-RU" dirty="0"/>
              <a:t>освіти</a:t>
            </a:r>
            <a:r>
              <a:rPr lang="ru-RU" dirty="0"/>
              <a:t> формально та/</a:t>
            </a:r>
            <a:r>
              <a:rPr lang="ru-RU" dirty="0"/>
              <a:t>або</a:t>
            </a:r>
            <a:r>
              <a:rPr lang="ru-RU" dirty="0"/>
              <a:t> </a:t>
            </a:r>
            <a:r>
              <a:rPr lang="ru-RU" dirty="0"/>
              <a:t>фактично</a:t>
            </a:r>
            <a:r>
              <a:rPr lang="ru-RU" dirty="0"/>
              <a:t> </a:t>
            </a:r>
            <a:r>
              <a:rPr lang="ru-RU" dirty="0"/>
              <a:t>позбавлені</a:t>
            </a:r>
            <a:r>
              <a:rPr lang="ru-RU" dirty="0"/>
              <a:t> </a:t>
            </a:r>
            <a:r>
              <a:rPr lang="ru-RU" dirty="0"/>
              <a:t>можливості</a:t>
            </a:r>
            <a:r>
              <a:rPr lang="ru-RU" dirty="0"/>
              <a:t> </a:t>
            </a:r>
            <a:r>
              <a:rPr lang="ru-RU" dirty="0"/>
              <a:t>обирати</a:t>
            </a:r>
            <a:r>
              <a:rPr lang="ru-RU" dirty="0"/>
              <a:t> </a:t>
            </a:r>
            <a:r>
              <a:rPr lang="ru-RU" dirty="0"/>
              <a:t>дисципліни</a:t>
            </a:r>
            <a:r>
              <a:rPr lang="ru-RU" dirty="0"/>
              <a:t> для </a:t>
            </a:r>
            <a:r>
              <a:rPr lang="ru-RU" dirty="0"/>
              <a:t>включення</a:t>
            </a:r>
            <a:r>
              <a:rPr lang="ru-RU" dirty="0"/>
              <a:t> до </a:t>
            </a:r>
            <a:r>
              <a:rPr lang="ru-RU" dirty="0"/>
              <a:t>свого</a:t>
            </a:r>
            <a:r>
              <a:rPr lang="ru-RU" dirty="0"/>
              <a:t> </a:t>
            </a:r>
            <a:r>
              <a:rPr lang="ru-RU" dirty="0"/>
              <a:t>індивідуального</a:t>
            </a:r>
            <a:r>
              <a:rPr lang="ru-RU" dirty="0"/>
              <a:t> </a:t>
            </a:r>
            <a:r>
              <a:rPr lang="ru-RU" dirty="0"/>
              <a:t>навчального</a:t>
            </a:r>
            <a:r>
              <a:rPr lang="ru-RU" dirty="0"/>
              <a:t> плану (в ОП є </a:t>
            </a:r>
            <a:r>
              <a:rPr lang="ru-RU" dirty="0"/>
              <a:t>лише</a:t>
            </a:r>
            <a:r>
              <a:rPr lang="ru-RU" dirty="0"/>
              <a:t> </a:t>
            </a:r>
            <a:r>
              <a:rPr lang="ru-RU" dirty="0"/>
              <a:t>дисципліни</a:t>
            </a:r>
            <a:r>
              <a:rPr lang="ru-RU" dirty="0"/>
              <a:t> «за </a:t>
            </a:r>
            <a:r>
              <a:rPr lang="ru-RU" dirty="0"/>
              <a:t>вибором</a:t>
            </a:r>
            <a:r>
              <a:rPr lang="ru-RU" dirty="0"/>
              <a:t> закладу»; процедура </a:t>
            </a:r>
            <a:r>
              <a:rPr lang="ru-RU" dirty="0"/>
              <a:t>вибору</a:t>
            </a:r>
            <a:r>
              <a:rPr lang="ru-RU" dirty="0"/>
              <a:t> </a:t>
            </a:r>
            <a:r>
              <a:rPr lang="ru-RU" dirty="0"/>
              <a:t>дисциплін</a:t>
            </a:r>
            <a:r>
              <a:rPr lang="ru-RU" dirty="0"/>
              <a:t> не </a:t>
            </a:r>
            <a:r>
              <a:rPr lang="ru-RU" dirty="0"/>
              <a:t>розроблена</a:t>
            </a:r>
            <a:r>
              <a:rPr lang="ru-RU" dirty="0"/>
              <a:t> </a:t>
            </a:r>
            <a:r>
              <a:rPr lang="ru-RU" dirty="0"/>
              <a:t>або</a:t>
            </a:r>
            <a:r>
              <a:rPr lang="ru-RU" dirty="0"/>
              <a:t> є </a:t>
            </a:r>
            <a:r>
              <a:rPr lang="ru-RU" dirty="0"/>
              <a:t>лише</a:t>
            </a:r>
            <a:r>
              <a:rPr lang="ru-RU" dirty="0"/>
              <a:t> </a:t>
            </a:r>
            <a:r>
              <a:rPr lang="ru-RU" dirty="0"/>
              <a:t>удаваною</a:t>
            </a:r>
            <a:r>
              <a:rPr lang="ru-RU" dirty="0"/>
              <a:t> </a:t>
            </a:r>
            <a:r>
              <a:rPr lang="ru-RU" dirty="0"/>
              <a:t>тощо</a:t>
            </a:r>
            <a:r>
              <a:rPr lang="ru-RU" dirty="0"/>
              <a:t>); 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24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760640"/>
          </a:xfrm>
        </p:spPr>
        <p:txBody>
          <a:bodyPr>
            <a:noAutofit/>
          </a:bodyPr>
          <a:lstStyle/>
          <a:p>
            <a:pPr algn="just"/>
            <a:r>
              <a:rPr lang="uk-UA" sz="2300" dirty="0" smtClean="0"/>
              <a:t>здобувачі вищої освіти формально та/або фактично суттєво обмежені у виборі навчальних дисциплін: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обсяг вибіркових складових індивідуального навчального плану є меншим за передбачений законом;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не має можливості обирати дисципліни з інших ОП/підрозділів ЗВО;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дисципліни, що пропонуються на вибір, переважно дублюють одна одну;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процедура і організаційне забезпечення обрання дисциплін є занадто ускладненою та/або негнучкою;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відсутня практика інформування здобувачів про зміст дисциплін перед вибором;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здобувачі лише частково інформуються про зміст дисциплін;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300" dirty="0" smtClean="0"/>
              <a:t>кількість запропонованих на вибір дисциплін є недостатньо великою тощо. </a:t>
            </a:r>
            <a:endParaRPr lang="uk-UA" sz="23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7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72608"/>
          </a:xfrm>
        </p:spPr>
        <p:txBody>
          <a:bodyPr>
            <a:normAutofit/>
          </a:bodyPr>
          <a:lstStyle/>
          <a:p>
            <a:r>
              <a:rPr lang="uk-UA" dirty="0" smtClean="0"/>
              <a:t>відсутність подібних правил визнання результатів навчання, отриманих в інших закладах освіти їхня, нечіткість та незрозумілість, а так само недотримання на практиці;</a:t>
            </a:r>
          </a:p>
          <a:p>
            <a:pPr algn="just"/>
            <a:r>
              <a:rPr lang="uk-UA" dirty="0" smtClean="0"/>
              <a:t>імітація поєднання навчання і досліджень (наприклад, організація фіктивних «студентських науково-практичних конференцій», участь у яких є </a:t>
            </a:r>
            <a:r>
              <a:rPr lang="uk-UA" dirty="0" smtClean="0"/>
              <a:t>дефакто</a:t>
            </a:r>
            <a:r>
              <a:rPr lang="uk-UA" dirty="0" smtClean="0"/>
              <a:t> обов’язковою);</a:t>
            </a:r>
          </a:p>
          <a:p>
            <a:pPr algn="just"/>
            <a:r>
              <a:rPr lang="uk-UA" dirty="0" smtClean="0"/>
              <a:t>використання </a:t>
            </a:r>
            <a:r>
              <a:rPr lang="uk-UA" dirty="0" smtClean="0"/>
              <a:t>невалідних</a:t>
            </a:r>
            <a:r>
              <a:rPr lang="uk-UA" dirty="0" smtClean="0"/>
              <a:t> методів контролю, а так само недостатня чіткість і зрозумілість критеріїв оцінювання; </a:t>
            </a:r>
          </a:p>
          <a:p>
            <a:pPr algn="just"/>
            <a:r>
              <a:rPr lang="uk-UA" dirty="0" smtClean="0"/>
              <a:t>відсутність, недієвість чи фіктивність системи забезпечення академічної доброчесності.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uk-UA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10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17583"/>
            <a:ext cx="7632847" cy="811217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>Процедури мають передбачати наступні механізми моніторингу дотримання академічної доброчесності:</a:t>
            </a:r>
            <a:r>
              <a:rPr lang="uk-UA" dirty="0" smtClean="0"/>
              <a:t> 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7"/>
            <a:ext cx="7632848" cy="360381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перевірка письмових робіт з метою виявлення текстових та інших запозичень без коректних посилань;  </a:t>
            </a:r>
          </a:p>
          <a:p>
            <a:pPr algn="just"/>
            <a:r>
              <a:rPr lang="uk-UA" dirty="0" smtClean="0"/>
              <a:t>рецензування наукових текстів перед публікацією;  </a:t>
            </a:r>
          </a:p>
          <a:p>
            <a:pPr algn="just"/>
            <a:r>
              <a:rPr lang="uk-UA" dirty="0" smtClean="0"/>
              <a:t>анонімне опитування здобувачів вищої освіти щодо наявності/відсутності порушень академічної доброчесності тощо.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6146" name="Picture 2" descr="C:\Users\Ирина\Desktop\картинк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3031604" cy="196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57606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Недоліки: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968552"/>
          </a:xfrm>
        </p:spPr>
        <p:txBody>
          <a:bodyPr>
            <a:normAutofit/>
          </a:bodyPr>
          <a:lstStyle/>
          <a:p>
            <a:r>
              <a:rPr lang="uk-UA" dirty="0" smtClean="0"/>
              <a:t>доступ до відповідних ресурсів не є безоплатним або з інших причин є утрудненим;</a:t>
            </a:r>
          </a:p>
          <a:p>
            <a:r>
              <a:rPr lang="uk-UA" dirty="0" smtClean="0"/>
              <a:t>вирішення всіх конфліктних ситуацій </a:t>
            </a:r>
            <a:r>
              <a:rPr lang="uk-UA" dirty="0" smtClean="0"/>
              <a:t>ad</a:t>
            </a:r>
            <a:r>
              <a:rPr lang="uk-UA" dirty="0" smtClean="0"/>
              <a:t> </a:t>
            </a:r>
            <a:r>
              <a:rPr lang="uk-UA" dirty="0" smtClean="0"/>
              <a:t>hoc</a:t>
            </a:r>
            <a:r>
              <a:rPr lang="uk-UA" dirty="0" smtClean="0"/>
              <a:t> або на основі надмірно загальних правил;</a:t>
            </a:r>
          </a:p>
          <a:p>
            <a:r>
              <a:rPr lang="uk-UA" dirty="0" smtClean="0"/>
              <a:t>відсутність чітких правил щодо бодай одного з означених елементів;</a:t>
            </a:r>
          </a:p>
          <a:p>
            <a:pPr algn="just"/>
            <a:r>
              <a:rPr lang="uk-UA" dirty="0" smtClean="0"/>
              <a:t>відсутність процедур розроблення, затвердження, моніторингу та періодичного перегляду освітньої ОП або їх недотримання;</a:t>
            </a:r>
          </a:p>
          <a:p>
            <a:pPr algn="just"/>
            <a:r>
              <a:rPr lang="ru-RU" dirty="0"/>
              <a:t>відсутність</a:t>
            </a:r>
            <a:r>
              <a:rPr lang="ru-RU" dirty="0"/>
              <a:t> </a:t>
            </a:r>
            <a:r>
              <a:rPr lang="ru-RU" dirty="0"/>
              <a:t>студентських</a:t>
            </a:r>
            <a:r>
              <a:rPr lang="ru-RU" dirty="0"/>
              <a:t> </a:t>
            </a:r>
            <a:r>
              <a:rPr lang="ru-RU" dirty="0"/>
              <a:t>опитувань</a:t>
            </a:r>
            <a:r>
              <a:rPr lang="ru-RU" dirty="0"/>
              <a:t> </a:t>
            </a:r>
            <a:r>
              <a:rPr lang="ru-RU" dirty="0"/>
              <a:t>або</a:t>
            </a:r>
            <a:r>
              <a:rPr lang="ru-RU" dirty="0"/>
              <a:t> </a:t>
            </a:r>
            <a:r>
              <a:rPr lang="ru-RU" dirty="0"/>
              <a:t>суто</a:t>
            </a:r>
            <a:r>
              <a:rPr lang="ru-RU" dirty="0"/>
              <a:t> </a:t>
            </a:r>
            <a:r>
              <a:rPr lang="ru-RU" dirty="0"/>
              <a:t>формальний</a:t>
            </a:r>
            <a:r>
              <a:rPr lang="ru-RU" dirty="0"/>
              <a:t> </a:t>
            </a:r>
            <a:r>
              <a:rPr lang="ru-RU" dirty="0"/>
              <a:t>підхід</a:t>
            </a:r>
            <a:r>
              <a:rPr lang="ru-RU" dirty="0"/>
              <a:t> до </a:t>
            </a:r>
            <a:r>
              <a:rPr lang="ru-RU" dirty="0"/>
              <a:t>їх</a:t>
            </a:r>
            <a:r>
              <a:rPr lang="ru-RU" dirty="0"/>
              <a:t> </a:t>
            </a:r>
            <a:r>
              <a:rPr lang="ru-RU" dirty="0"/>
              <a:t>проведення</a:t>
            </a:r>
            <a:r>
              <a:rPr lang="ru-RU" dirty="0"/>
              <a:t>. 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43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66720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C00000"/>
                </a:solidFill>
              </a:rPr>
              <a:t>Недоліки</a:t>
            </a:r>
            <a:r>
              <a:rPr lang="ru-RU" sz="32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09426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роботодавці залучаються лише епізодично, або їх залучення має лише формальний характер;</a:t>
            </a:r>
          </a:p>
          <a:p>
            <a:pPr algn="just"/>
            <a:r>
              <a:rPr lang="uk-UA" dirty="0" smtClean="0"/>
              <a:t>відсутність практик збирання, аналізу та врахування інформації щодо кар’єрного шляху випускників освітньої програми.</a:t>
            </a:r>
          </a:p>
          <a:p>
            <a:pPr algn="just"/>
            <a:r>
              <a:rPr lang="uk-UA" dirty="0" smtClean="0"/>
              <a:t>відсутність будь-яких оприлюднених відомостей на сайті або наявність неповної, суперечливої чи недостовірної інформації про ОП.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1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Дякуємо за увагу!</a:t>
            </a:r>
            <a:endParaRPr lang="ru-RU" sz="3600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5122" name="Picture 2" descr="C:\Users\Ирина\Desktop\картинки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96752"/>
            <a:ext cx="6196405" cy="360381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Критерії застосовуються ЗВО для підготовки відомостей про </a:t>
            </a:r>
            <a:r>
              <a:rPr lang="uk-UA" dirty="0" smtClean="0"/>
              <a:t>самооцінювання</a:t>
            </a:r>
            <a:r>
              <a:rPr lang="uk-UA" dirty="0" smtClean="0"/>
              <a:t>, а також Національним агентством, його галузевими експертними радами та експертами під час проведення акредитації.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pic>
        <p:nvPicPr>
          <p:cNvPr id="2050" name="Picture 2" descr="C:\Users\Ирина\Desktop\картинки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4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Критерії розроблені з урахуванням стандартів і рекомендацій із забезпечення якості в Європейському просторі вищої освіти. 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Національне </a:t>
            </a:r>
            <a:r>
              <a:rPr lang="uk-UA" dirty="0"/>
              <a:t>агентство під час розроблення Критеріїв виходило з того, що вони мають бути придатними до гнучкого застосування. Критерії виглядають радше як набір загальних тверджень про ОП і практику її реалізації, аніж формальних і чітко визначених правил щодо змісту освіти та освітнього процесу.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37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7200800" cy="481434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Цей підхід є невипадковим і продиктований трьома принципами. </a:t>
            </a:r>
          </a:p>
          <a:p>
            <a:pPr marL="457200" indent="-457200">
              <a:buAutoNum type="arabicPeriod"/>
            </a:pPr>
            <a:r>
              <a:rPr lang="uk-UA" dirty="0" smtClean="0"/>
              <a:t>Принцип поваги до автономії ЗВО </a:t>
            </a:r>
          </a:p>
          <a:p>
            <a:pPr marL="457200" indent="-457200">
              <a:buAutoNum type="arabicPeriod"/>
            </a:pPr>
            <a:r>
              <a:rPr lang="uk-UA" dirty="0" smtClean="0"/>
              <a:t>Принцип урахування контексту </a:t>
            </a:r>
          </a:p>
          <a:p>
            <a:pPr marL="457200" indent="-457200">
              <a:buAutoNum type="arabicPeriod"/>
            </a:pPr>
            <a:r>
              <a:rPr lang="uk-UA" dirty="0" smtClean="0"/>
              <a:t>Принцип урахування позицій </a:t>
            </a:r>
            <a:r>
              <a:rPr lang="uk-UA" dirty="0" smtClean="0"/>
              <a:t>стейкхолдерів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1026" name="Picture 2" descr="C:\Users\Ирина\Desktop\картинки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05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4107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За структурою кожен Критерій є сукупністю </a:t>
            </a:r>
            <a:r>
              <a:rPr lang="uk-UA" dirty="0" smtClean="0"/>
              <a:t>підкритеріїв</a:t>
            </a:r>
            <a:r>
              <a:rPr lang="uk-UA" dirty="0" smtClean="0"/>
              <a:t>, що стосуються різних аспектів тієї чи іншої теми оцінювання. Саме </a:t>
            </a:r>
            <a:r>
              <a:rPr lang="uk-UA" dirty="0" smtClean="0"/>
              <a:t>підкритерії</a:t>
            </a:r>
            <a:r>
              <a:rPr lang="uk-UA" dirty="0" smtClean="0"/>
              <a:t> є нормативними твердженнями, на відповідність яким оцінюється ОП. Разом з тим, експерти мають визначити певний рівень відповідності щодо певного Критерію в цілому, а не щодо окремих </a:t>
            </a:r>
            <a:r>
              <a:rPr lang="uk-UA" dirty="0" smtClean="0"/>
              <a:t>підкритеріїв</a:t>
            </a:r>
            <a:r>
              <a:rPr lang="uk-UA" dirty="0" smtClean="0"/>
              <a:t>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4098" name="Picture 2" descr="C:\Users\Ирина\Desktop\картинки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17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рівень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en-US" dirty="0">
                <a:solidFill>
                  <a:srgbClr val="C00000"/>
                </a:solidFill>
              </a:rPr>
              <a:t>F»</a:t>
            </a:r>
            <a:r>
              <a:rPr lang="en-US" dirty="0"/>
              <a:t> –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програма</a:t>
            </a:r>
            <a:r>
              <a:rPr lang="ru-RU" dirty="0"/>
              <a:t> та/</a:t>
            </a:r>
            <a:r>
              <a:rPr lang="ru-RU" dirty="0"/>
              <a:t>або</a:t>
            </a:r>
            <a:r>
              <a:rPr lang="ru-RU" dirty="0"/>
              <a:t>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діяльність</a:t>
            </a:r>
            <a:r>
              <a:rPr lang="ru-RU" dirty="0"/>
              <a:t> за </a:t>
            </a:r>
            <a:r>
              <a:rPr lang="ru-RU" dirty="0"/>
              <a:t>цією</a:t>
            </a:r>
            <a:r>
              <a:rPr lang="ru-RU" dirty="0"/>
              <a:t> </a:t>
            </a:r>
            <a:r>
              <a:rPr lang="ru-RU" dirty="0"/>
              <a:t>програмою</a:t>
            </a:r>
            <a:r>
              <a:rPr lang="ru-RU" dirty="0"/>
              <a:t> не </a:t>
            </a:r>
            <a:r>
              <a:rPr lang="ru-RU" dirty="0"/>
              <a:t>відповідає</a:t>
            </a:r>
            <a:r>
              <a:rPr lang="ru-RU" dirty="0"/>
              <a:t> </a:t>
            </a:r>
            <a:r>
              <a:rPr lang="ru-RU" dirty="0"/>
              <a:t>визначеному</a:t>
            </a:r>
            <a:r>
              <a:rPr lang="ru-RU" dirty="0"/>
              <a:t> </a:t>
            </a:r>
            <a:r>
              <a:rPr lang="ru-RU" dirty="0"/>
              <a:t>критерію</a:t>
            </a:r>
            <a:r>
              <a:rPr lang="ru-RU" dirty="0"/>
              <a:t>, і </a:t>
            </a:r>
            <a:r>
              <a:rPr lang="ru-RU" dirty="0"/>
              <a:t>виявлені</a:t>
            </a:r>
            <a:r>
              <a:rPr lang="ru-RU" dirty="0"/>
              <a:t> </a:t>
            </a:r>
            <a:r>
              <a:rPr lang="ru-RU" dirty="0"/>
              <a:t>недоліки</a:t>
            </a:r>
            <a:r>
              <a:rPr lang="ru-RU" dirty="0"/>
              <a:t> </a:t>
            </a:r>
            <a:r>
              <a:rPr lang="ru-RU" dirty="0"/>
              <a:t>мають</a:t>
            </a:r>
            <a:r>
              <a:rPr lang="ru-RU" dirty="0"/>
              <a:t> </a:t>
            </a:r>
            <a:r>
              <a:rPr lang="ru-RU" dirty="0"/>
              <a:t>фундаментальний</a:t>
            </a:r>
            <a:r>
              <a:rPr lang="ru-RU" dirty="0"/>
              <a:t> характер та/</a:t>
            </a:r>
            <a:r>
              <a:rPr lang="ru-RU" dirty="0"/>
              <a:t>або</a:t>
            </a:r>
            <a:r>
              <a:rPr lang="ru-RU" dirty="0"/>
              <a:t> не </a:t>
            </a:r>
            <a:r>
              <a:rPr lang="ru-RU" dirty="0"/>
              <a:t>можуть</a:t>
            </a:r>
            <a:r>
              <a:rPr lang="ru-RU" dirty="0"/>
              <a:t> бути </a:t>
            </a:r>
            <a:r>
              <a:rPr lang="ru-RU" dirty="0"/>
              <a:t>усунені</a:t>
            </a:r>
            <a:r>
              <a:rPr lang="ru-RU" dirty="0"/>
              <a:t> </a:t>
            </a:r>
            <a:r>
              <a:rPr lang="ru-RU" dirty="0"/>
              <a:t>протягом</a:t>
            </a:r>
            <a:r>
              <a:rPr lang="ru-RU" dirty="0"/>
              <a:t> одного року;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рівень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en-US" dirty="0">
                <a:solidFill>
                  <a:srgbClr val="C00000"/>
                </a:solidFill>
              </a:rPr>
              <a:t>E» </a:t>
            </a:r>
            <a:r>
              <a:rPr lang="en-US" dirty="0"/>
              <a:t>–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програма</a:t>
            </a:r>
            <a:r>
              <a:rPr lang="ru-RU" dirty="0"/>
              <a:t> та/</a:t>
            </a:r>
            <a:r>
              <a:rPr lang="ru-RU" dirty="0"/>
              <a:t>або</a:t>
            </a:r>
            <a:r>
              <a:rPr lang="ru-RU" dirty="0"/>
              <a:t>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діяльність</a:t>
            </a:r>
            <a:r>
              <a:rPr lang="ru-RU" dirty="0"/>
              <a:t> за </a:t>
            </a:r>
            <a:r>
              <a:rPr lang="ru-RU" dirty="0"/>
              <a:t>цією</a:t>
            </a:r>
            <a:r>
              <a:rPr lang="ru-RU" dirty="0"/>
              <a:t> </a:t>
            </a:r>
            <a:r>
              <a:rPr lang="ru-RU" dirty="0"/>
              <a:t>програмою</a:t>
            </a:r>
            <a:r>
              <a:rPr lang="ru-RU" dirty="0"/>
              <a:t> </a:t>
            </a:r>
            <a:r>
              <a:rPr lang="ru-RU" dirty="0"/>
              <a:t>загалом</a:t>
            </a:r>
            <a:r>
              <a:rPr lang="ru-RU" dirty="0"/>
              <a:t> не </a:t>
            </a:r>
            <a:r>
              <a:rPr lang="ru-RU" dirty="0"/>
              <a:t>відповідає</a:t>
            </a:r>
            <a:r>
              <a:rPr lang="ru-RU" dirty="0"/>
              <a:t> </a:t>
            </a:r>
            <a:r>
              <a:rPr lang="ru-RU" dirty="0"/>
              <a:t>визначеному</a:t>
            </a:r>
            <a:r>
              <a:rPr lang="ru-RU" dirty="0"/>
              <a:t> </a:t>
            </a:r>
            <a:r>
              <a:rPr lang="ru-RU" dirty="0"/>
              <a:t>критерію</a:t>
            </a:r>
            <a:r>
              <a:rPr lang="ru-RU" dirty="0"/>
              <a:t>, </a:t>
            </a:r>
            <a:r>
              <a:rPr lang="ru-RU" dirty="0"/>
              <a:t>однак</a:t>
            </a:r>
            <a:r>
              <a:rPr lang="ru-RU" dirty="0"/>
              <a:t> </a:t>
            </a:r>
            <a:r>
              <a:rPr lang="ru-RU" dirty="0"/>
              <a:t>виявлені</a:t>
            </a:r>
            <a:r>
              <a:rPr lang="ru-RU" dirty="0"/>
              <a:t> </a:t>
            </a:r>
            <a:r>
              <a:rPr lang="ru-RU" dirty="0"/>
              <a:t>недоліки</a:t>
            </a:r>
            <a:r>
              <a:rPr lang="ru-RU" dirty="0"/>
              <a:t> </a:t>
            </a:r>
            <a:r>
              <a:rPr lang="ru-RU" dirty="0"/>
              <a:t>можна</a:t>
            </a:r>
            <a:r>
              <a:rPr lang="ru-RU" dirty="0"/>
              <a:t> </a:t>
            </a:r>
            <a:r>
              <a:rPr lang="ru-RU" dirty="0"/>
              <a:t>усунути</a:t>
            </a:r>
            <a:r>
              <a:rPr lang="ru-RU" dirty="0"/>
              <a:t> </a:t>
            </a:r>
            <a:r>
              <a:rPr lang="ru-RU" dirty="0"/>
              <a:t>протягом</a:t>
            </a:r>
            <a:r>
              <a:rPr lang="ru-RU" dirty="0"/>
              <a:t> одного року;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94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7272808" cy="4886357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рівень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en-US" dirty="0">
                <a:solidFill>
                  <a:srgbClr val="C00000"/>
                </a:solidFill>
              </a:rPr>
              <a:t>B» </a:t>
            </a:r>
            <a:r>
              <a:rPr lang="en-US" dirty="0"/>
              <a:t>–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програма</a:t>
            </a:r>
            <a:r>
              <a:rPr lang="ru-RU" dirty="0"/>
              <a:t> та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діяльність</a:t>
            </a:r>
            <a:r>
              <a:rPr lang="ru-RU" dirty="0"/>
              <a:t> за </a:t>
            </a:r>
            <a:r>
              <a:rPr lang="ru-RU" dirty="0"/>
              <a:t>цією</a:t>
            </a:r>
            <a:r>
              <a:rPr lang="ru-RU" dirty="0"/>
              <a:t> </a:t>
            </a:r>
            <a:r>
              <a:rPr lang="ru-RU" dirty="0"/>
              <a:t>програмою</a:t>
            </a:r>
            <a:r>
              <a:rPr lang="ru-RU" dirty="0"/>
              <a:t> </a:t>
            </a:r>
            <a:r>
              <a:rPr lang="ru-RU" dirty="0"/>
              <a:t>загалом</a:t>
            </a:r>
            <a:r>
              <a:rPr lang="ru-RU" dirty="0"/>
              <a:t> </a:t>
            </a:r>
            <a:r>
              <a:rPr lang="ru-RU" dirty="0"/>
              <a:t>відповідають</a:t>
            </a:r>
            <a:r>
              <a:rPr lang="ru-RU" dirty="0"/>
              <a:t> </a:t>
            </a:r>
            <a:r>
              <a:rPr lang="ru-RU" dirty="0"/>
              <a:t>визначеному</a:t>
            </a:r>
            <a:r>
              <a:rPr lang="ru-RU" dirty="0"/>
              <a:t> </a:t>
            </a:r>
            <a:r>
              <a:rPr lang="ru-RU" dirty="0"/>
              <a:t>критерію</a:t>
            </a:r>
            <a:r>
              <a:rPr lang="ru-RU" dirty="0"/>
              <a:t> з </a:t>
            </a:r>
            <a:r>
              <a:rPr lang="ru-RU" dirty="0"/>
              <a:t>недоліками</a:t>
            </a:r>
            <a:r>
              <a:rPr lang="ru-RU" dirty="0"/>
              <a:t>, </a:t>
            </a:r>
            <a:r>
              <a:rPr lang="ru-RU" dirty="0"/>
              <a:t>що</a:t>
            </a:r>
            <a:r>
              <a:rPr lang="ru-RU" dirty="0"/>
              <a:t> не є </a:t>
            </a:r>
            <a:r>
              <a:rPr lang="ru-RU" dirty="0"/>
              <a:t>суттєвими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рівень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en-US" dirty="0">
                <a:solidFill>
                  <a:srgbClr val="C00000"/>
                </a:solidFill>
              </a:rPr>
              <a:t>A» </a:t>
            </a:r>
            <a:r>
              <a:rPr lang="en-US" dirty="0"/>
              <a:t>–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програма</a:t>
            </a:r>
            <a:r>
              <a:rPr lang="ru-RU" dirty="0"/>
              <a:t> та </a:t>
            </a:r>
            <a:r>
              <a:rPr lang="ru-RU" dirty="0"/>
              <a:t>освітня</a:t>
            </a:r>
            <a:r>
              <a:rPr lang="ru-RU" dirty="0"/>
              <a:t> </a:t>
            </a:r>
            <a:r>
              <a:rPr lang="ru-RU" dirty="0"/>
              <a:t>діяльність</a:t>
            </a:r>
            <a:r>
              <a:rPr lang="ru-RU" dirty="0"/>
              <a:t> за </a:t>
            </a:r>
            <a:r>
              <a:rPr lang="ru-RU" dirty="0"/>
              <a:t>цією</a:t>
            </a:r>
            <a:r>
              <a:rPr lang="ru-RU" dirty="0"/>
              <a:t> </a:t>
            </a:r>
            <a:r>
              <a:rPr lang="ru-RU" dirty="0"/>
              <a:t>програмою</a:t>
            </a:r>
            <a:r>
              <a:rPr lang="ru-RU" dirty="0"/>
              <a:t> </a:t>
            </a:r>
            <a:r>
              <a:rPr lang="ru-RU" dirty="0"/>
              <a:t>повністю</a:t>
            </a:r>
            <a:r>
              <a:rPr lang="ru-RU" dirty="0"/>
              <a:t> </a:t>
            </a:r>
            <a:r>
              <a:rPr lang="ru-RU" dirty="0"/>
              <a:t>відповідають</a:t>
            </a:r>
            <a:r>
              <a:rPr lang="ru-RU" dirty="0"/>
              <a:t> </a:t>
            </a:r>
            <a:r>
              <a:rPr lang="ru-RU" dirty="0"/>
              <a:t>визначеному</a:t>
            </a:r>
            <a:r>
              <a:rPr lang="ru-RU" dirty="0"/>
              <a:t> </a:t>
            </a:r>
            <a:r>
              <a:rPr lang="ru-RU" dirty="0"/>
              <a:t>критерію</a:t>
            </a:r>
            <a:r>
              <a:rPr lang="ru-RU" dirty="0"/>
              <a:t>, у тому </a:t>
            </a:r>
            <a:r>
              <a:rPr lang="ru-RU" dirty="0"/>
              <a:t>числі</a:t>
            </a:r>
            <a:r>
              <a:rPr lang="ru-RU" dirty="0"/>
              <a:t> </a:t>
            </a:r>
            <a:r>
              <a:rPr lang="ru-RU" dirty="0"/>
              <a:t>мають</a:t>
            </a:r>
            <a:r>
              <a:rPr lang="ru-RU" dirty="0"/>
              <a:t> </a:t>
            </a:r>
            <a:r>
              <a:rPr lang="ru-RU" dirty="0"/>
              <a:t>інноваційний</a:t>
            </a:r>
            <a:r>
              <a:rPr lang="ru-RU" dirty="0"/>
              <a:t>/</a:t>
            </a:r>
            <a:r>
              <a:rPr lang="ru-RU" dirty="0"/>
              <a:t>взірцевий</a:t>
            </a:r>
            <a:r>
              <a:rPr lang="ru-RU" dirty="0"/>
              <a:t> характер.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7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77686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Критерій 1.</a:t>
            </a:r>
            <a:r>
              <a:rPr lang="uk-UA" dirty="0" smtClean="0"/>
              <a:t> Проектування та цілі освітньої програми</a:t>
            </a:r>
          </a:p>
          <a:p>
            <a:pPr marL="0" indent="0">
              <a:buNone/>
            </a:pPr>
            <a:r>
              <a:rPr lang="uk-UA" b="1" dirty="0" smtClean="0"/>
              <a:t>Критерій 2.</a:t>
            </a:r>
            <a:r>
              <a:rPr lang="uk-UA" dirty="0" smtClean="0"/>
              <a:t> Структура та зміст ОП</a:t>
            </a:r>
          </a:p>
          <a:p>
            <a:pPr marL="0" indent="0">
              <a:buNone/>
            </a:pPr>
            <a:r>
              <a:rPr lang="uk-UA" b="1" dirty="0" smtClean="0"/>
              <a:t>Критерій 3.</a:t>
            </a:r>
            <a:r>
              <a:rPr lang="uk-UA" dirty="0" smtClean="0"/>
              <a:t> Доступ до освітньої програми та визнання результатів навчання</a:t>
            </a:r>
          </a:p>
          <a:p>
            <a:pPr marL="0" indent="0">
              <a:buNone/>
            </a:pPr>
            <a:r>
              <a:rPr lang="uk-UA" b="1" dirty="0" smtClean="0"/>
              <a:t>Критерій 4.</a:t>
            </a:r>
            <a:r>
              <a:rPr lang="uk-UA" dirty="0" smtClean="0"/>
              <a:t> Навчання і викладання за ОП</a:t>
            </a:r>
          </a:p>
          <a:p>
            <a:pPr marL="0" indent="0">
              <a:buNone/>
            </a:pPr>
            <a:r>
              <a:rPr lang="uk-UA" b="1" dirty="0" smtClean="0"/>
              <a:t>Критерій 5.</a:t>
            </a:r>
            <a:r>
              <a:rPr lang="uk-UA" dirty="0" smtClean="0"/>
              <a:t> Контрольні заходи, оцінювання здобувачів вищої освіти та академічна доброчесність </a:t>
            </a:r>
          </a:p>
          <a:p>
            <a:pPr marL="0" indent="0">
              <a:buNone/>
            </a:pPr>
            <a:r>
              <a:rPr lang="uk-UA" b="1" dirty="0" smtClean="0"/>
              <a:t>Критерій 6.</a:t>
            </a:r>
            <a:r>
              <a:rPr lang="uk-UA" dirty="0" smtClean="0"/>
              <a:t> Людські ресурси</a:t>
            </a:r>
          </a:p>
          <a:p>
            <a:pPr marL="0" indent="0">
              <a:buNone/>
            </a:pPr>
            <a:r>
              <a:rPr lang="uk-UA" b="1" dirty="0" smtClean="0"/>
              <a:t>Критерій 7. </a:t>
            </a:r>
            <a:r>
              <a:rPr lang="uk-UA" dirty="0" smtClean="0"/>
              <a:t>Освітнє середовище та матеріальні ресурси </a:t>
            </a:r>
          </a:p>
          <a:p>
            <a:pPr marL="0" indent="0">
              <a:buNone/>
            </a:pPr>
            <a:r>
              <a:rPr lang="uk-UA" b="1" dirty="0" smtClean="0"/>
              <a:t>Критерій 8.</a:t>
            </a:r>
            <a:r>
              <a:rPr lang="uk-UA" dirty="0" smtClean="0"/>
              <a:t> Внутрішнє забезпечення якості ОП</a:t>
            </a:r>
          </a:p>
          <a:p>
            <a:pPr marL="0" indent="0">
              <a:buNone/>
            </a:pPr>
            <a:r>
              <a:rPr lang="uk-UA" b="1" dirty="0" smtClean="0"/>
              <a:t>Критерій 9.</a:t>
            </a:r>
            <a:r>
              <a:rPr lang="uk-UA" dirty="0" smtClean="0"/>
              <a:t> Прозорість та публічність</a:t>
            </a:r>
          </a:p>
          <a:p>
            <a:pPr marL="0" indent="0">
              <a:buNone/>
            </a:pPr>
            <a:r>
              <a:rPr lang="uk-UA" b="1" dirty="0" smtClean="0"/>
              <a:t>Критерій 10. </a:t>
            </a:r>
            <a:r>
              <a:rPr lang="uk-UA" dirty="0" smtClean="0"/>
              <a:t>Навчання через дослідження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8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817583"/>
            <a:ext cx="7560840" cy="883226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Критерій 1.</a:t>
            </a:r>
            <a:r>
              <a:rPr lang="uk-UA" sz="3200" dirty="0" smtClean="0"/>
              <a:t> Проектування та цілі освітньої програми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344816" cy="3806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Підкритерій 1.1. </a:t>
            </a:r>
            <a:r>
              <a:rPr lang="uk-UA" dirty="0" smtClean="0"/>
              <a:t>Освітня програма має чітко сформульовані цілі, які відповідають місії та стратегії закладу вищої освіти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Підкритерій</a:t>
            </a:r>
            <a:r>
              <a:rPr lang="uk-UA" b="1" dirty="0" smtClean="0"/>
              <a:t> 1.2. </a:t>
            </a:r>
            <a:r>
              <a:rPr lang="uk-UA" dirty="0" smtClean="0"/>
              <a:t>Цілі освітньої програми та програмні результати навчання визначаються з урахуванням позицій та потреб заінтересованих сторін.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1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734</TotalTime>
  <Words>855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Кнопка</vt:lpstr>
      <vt:lpstr>     Критерії оцінювання якості освітньої програми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Критерій 1. Проектування та цілі освітньої програми</vt:lpstr>
      <vt:lpstr>Критерій 1. Проектування та цілі освітньої програми</vt:lpstr>
      <vt:lpstr>Недоліки:</vt:lpstr>
      <vt:lpstr>Презентация PowerPoint</vt:lpstr>
      <vt:lpstr>Презентация PowerPoint</vt:lpstr>
      <vt:lpstr>Процедури мають передбачати наступні механізми моніторингу дотримання академічної доброчесності: </vt:lpstr>
      <vt:lpstr>Недоліки:</vt:lpstr>
      <vt:lpstr>Недоліки: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Критерії оцінювання якості освітньої програми</dc:title>
  <dc:creator>Ирина</dc:creator>
  <cp:lastModifiedBy>Ирина</cp:lastModifiedBy>
  <cp:revision>61</cp:revision>
  <dcterms:created xsi:type="dcterms:W3CDTF">2019-09-28T14:27:49Z</dcterms:created>
  <dcterms:modified xsi:type="dcterms:W3CDTF">2019-09-30T19:54:05Z</dcterms:modified>
</cp:coreProperties>
</file>